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7" r:id="rId9"/>
    <p:sldId id="262" r:id="rId10"/>
    <p:sldId id="269" r:id="rId11"/>
    <p:sldId id="264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DEFF"/>
    <a:srgbClr val="000000"/>
    <a:srgbClr val="D5F4FF"/>
    <a:srgbClr val="B7ECFF"/>
    <a:srgbClr val="B8E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E5CACE-D601-4B20-B875-B3795582962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5C71B9A-02A8-4131-8470-960F8F3911A1}">
      <dgm:prSet phldrT="[Text]"/>
      <dgm:spPr/>
      <dgm:t>
        <a:bodyPr/>
        <a:lstStyle/>
        <a:p>
          <a:r>
            <a:rPr lang="cs-CZ" dirty="0"/>
            <a:t>Zvyšuje inteligenci</a:t>
          </a:r>
        </a:p>
      </dgm:t>
    </dgm:pt>
    <dgm:pt modelId="{224C9E2A-B4FF-4818-A49C-C4195B23277B}" type="parTrans" cxnId="{A8CB50B4-758B-42D0-A36F-2B6E6D8839DC}">
      <dgm:prSet/>
      <dgm:spPr/>
      <dgm:t>
        <a:bodyPr/>
        <a:lstStyle/>
        <a:p>
          <a:endParaRPr lang="cs-CZ"/>
        </a:p>
      </dgm:t>
    </dgm:pt>
    <dgm:pt modelId="{F0C6B1BC-6C58-4290-B753-44CD8BA2D1F0}" type="sibTrans" cxnId="{A8CB50B4-758B-42D0-A36F-2B6E6D8839DC}">
      <dgm:prSet/>
      <dgm:spPr/>
      <dgm:t>
        <a:bodyPr/>
        <a:lstStyle/>
        <a:p>
          <a:endParaRPr lang="cs-CZ"/>
        </a:p>
      </dgm:t>
    </dgm:pt>
    <dgm:pt modelId="{ACD063AC-0756-4B3A-B587-40F7CF6C02E1}">
      <dgm:prSet phldrT="[Text]"/>
      <dgm:spPr/>
      <dgm:t>
        <a:bodyPr/>
        <a:lstStyle/>
        <a:p>
          <a:r>
            <a:rPr lang="cs-CZ" dirty="0"/>
            <a:t>Rozvíjí logické myšlení</a:t>
          </a:r>
        </a:p>
      </dgm:t>
    </dgm:pt>
    <dgm:pt modelId="{D1D38364-5045-4583-A99F-04188B5C7660}" type="parTrans" cxnId="{1B2C1298-C884-4CA1-9F5A-1A292DEABBFA}">
      <dgm:prSet/>
      <dgm:spPr/>
      <dgm:t>
        <a:bodyPr/>
        <a:lstStyle/>
        <a:p>
          <a:endParaRPr lang="cs-CZ"/>
        </a:p>
      </dgm:t>
    </dgm:pt>
    <dgm:pt modelId="{5EF7C759-C9EB-4AED-8379-EE22B78B7554}" type="sibTrans" cxnId="{1B2C1298-C884-4CA1-9F5A-1A292DEABBFA}">
      <dgm:prSet/>
      <dgm:spPr/>
      <dgm:t>
        <a:bodyPr/>
        <a:lstStyle/>
        <a:p>
          <a:endParaRPr lang="cs-CZ"/>
        </a:p>
      </dgm:t>
    </dgm:pt>
    <dgm:pt modelId="{AB1D9221-31A1-4D2D-AE90-A66208A12D93}">
      <dgm:prSet phldrT="[Text]"/>
      <dgm:spPr/>
      <dgm:t>
        <a:bodyPr/>
        <a:lstStyle/>
        <a:p>
          <a:r>
            <a:rPr lang="cs-CZ" dirty="0"/>
            <a:t>Zlepšuje paměť</a:t>
          </a:r>
        </a:p>
      </dgm:t>
    </dgm:pt>
    <dgm:pt modelId="{FE86BC2F-55BF-4519-A4AE-6DAC85F96A12}" type="parTrans" cxnId="{BB0952F1-EBB8-4A3F-BAAB-B47611105E3D}">
      <dgm:prSet/>
      <dgm:spPr/>
      <dgm:t>
        <a:bodyPr/>
        <a:lstStyle/>
        <a:p>
          <a:endParaRPr lang="cs-CZ"/>
        </a:p>
      </dgm:t>
    </dgm:pt>
    <dgm:pt modelId="{3DF64208-B4AC-4CE6-8213-D310D5DDEF4F}" type="sibTrans" cxnId="{BB0952F1-EBB8-4A3F-BAAB-B47611105E3D}">
      <dgm:prSet/>
      <dgm:spPr/>
      <dgm:t>
        <a:bodyPr/>
        <a:lstStyle/>
        <a:p>
          <a:endParaRPr lang="cs-CZ"/>
        </a:p>
      </dgm:t>
    </dgm:pt>
    <dgm:pt modelId="{18CCCF54-E2D6-4A4D-A9EE-AC60283CEE00}">
      <dgm:prSet phldrT="[Text]"/>
      <dgm:spPr/>
      <dgm:t>
        <a:bodyPr/>
        <a:lstStyle/>
        <a:p>
          <a:r>
            <a:rPr lang="cs-CZ" dirty="0"/>
            <a:t>Zlepšuje představivost</a:t>
          </a:r>
        </a:p>
      </dgm:t>
    </dgm:pt>
    <dgm:pt modelId="{95631E51-9580-41E4-AF59-56956D39DDD0}" type="parTrans" cxnId="{733F147B-C04F-427B-B1A7-77AE12C7E4B0}">
      <dgm:prSet/>
      <dgm:spPr/>
      <dgm:t>
        <a:bodyPr/>
        <a:lstStyle/>
        <a:p>
          <a:endParaRPr lang="cs-CZ"/>
        </a:p>
      </dgm:t>
    </dgm:pt>
    <dgm:pt modelId="{EB819241-1CBE-470B-9637-F5B4C29C9EE0}" type="sibTrans" cxnId="{733F147B-C04F-427B-B1A7-77AE12C7E4B0}">
      <dgm:prSet/>
      <dgm:spPr/>
      <dgm:t>
        <a:bodyPr/>
        <a:lstStyle/>
        <a:p>
          <a:endParaRPr lang="cs-CZ"/>
        </a:p>
      </dgm:t>
    </dgm:pt>
    <dgm:pt modelId="{B12749A2-C985-4F45-8766-2B82D68D5519}">
      <dgm:prSet phldrT="[Text]"/>
      <dgm:spPr/>
      <dgm:t>
        <a:bodyPr/>
        <a:lstStyle/>
        <a:p>
          <a:r>
            <a:rPr lang="cs-CZ" dirty="0"/>
            <a:t>Soustředění a vytrvalost</a:t>
          </a:r>
        </a:p>
      </dgm:t>
    </dgm:pt>
    <dgm:pt modelId="{294CA6E7-41DE-425D-B8B2-C3BC54471B6B}" type="parTrans" cxnId="{0C679981-DECF-4983-9CA4-E406D3C0E23A}">
      <dgm:prSet/>
      <dgm:spPr/>
      <dgm:t>
        <a:bodyPr/>
        <a:lstStyle/>
        <a:p>
          <a:endParaRPr lang="cs-CZ"/>
        </a:p>
      </dgm:t>
    </dgm:pt>
    <dgm:pt modelId="{FA26730E-EDCE-40F5-B126-390A4ECAE2CF}" type="sibTrans" cxnId="{0C679981-DECF-4983-9CA4-E406D3C0E23A}">
      <dgm:prSet/>
      <dgm:spPr/>
      <dgm:t>
        <a:bodyPr/>
        <a:lstStyle/>
        <a:p>
          <a:endParaRPr lang="cs-CZ"/>
        </a:p>
      </dgm:t>
    </dgm:pt>
    <dgm:pt modelId="{48FCC129-31BB-48D8-B5F2-AFA9B9DD578B}">
      <dgm:prSet phldrT="[Text]"/>
      <dgm:spPr/>
      <dgm:t>
        <a:bodyPr/>
        <a:lstStyle/>
        <a:p>
          <a:r>
            <a:rPr lang="cs-CZ" dirty="0"/>
            <a:t>Rozhodovací schopnosti</a:t>
          </a:r>
        </a:p>
      </dgm:t>
    </dgm:pt>
    <dgm:pt modelId="{4280E22F-B18E-4811-AFFF-B1A7756D2BD4}" type="parTrans" cxnId="{9225D51C-EE18-4558-ADD2-416DEF8159C5}">
      <dgm:prSet/>
      <dgm:spPr/>
      <dgm:t>
        <a:bodyPr/>
        <a:lstStyle/>
        <a:p>
          <a:endParaRPr lang="cs-CZ"/>
        </a:p>
      </dgm:t>
    </dgm:pt>
    <dgm:pt modelId="{C1F0EAC3-3185-46F5-A6CC-6561176418E3}" type="sibTrans" cxnId="{9225D51C-EE18-4558-ADD2-416DEF8159C5}">
      <dgm:prSet/>
      <dgm:spPr/>
      <dgm:t>
        <a:bodyPr/>
        <a:lstStyle/>
        <a:p>
          <a:endParaRPr lang="cs-CZ"/>
        </a:p>
      </dgm:t>
    </dgm:pt>
    <dgm:pt modelId="{54993C2A-F69D-4191-A97D-30EB52DA13FE}">
      <dgm:prSet phldrT="[Text]"/>
      <dgm:spPr/>
      <dgm:t>
        <a:bodyPr/>
        <a:lstStyle/>
        <a:p>
          <a:r>
            <a:rPr lang="cs-CZ" dirty="0"/>
            <a:t>Učí se nejdříve myslet</a:t>
          </a:r>
        </a:p>
      </dgm:t>
    </dgm:pt>
    <dgm:pt modelId="{378421D9-B153-4F9D-914B-647FE7224A8B}" type="parTrans" cxnId="{E86A3E89-D3D0-4AAE-8E20-E69C74173241}">
      <dgm:prSet/>
      <dgm:spPr/>
      <dgm:t>
        <a:bodyPr/>
        <a:lstStyle/>
        <a:p>
          <a:endParaRPr lang="cs-CZ"/>
        </a:p>
      </dgm:t>
    </dgm:pt>
    <dgm:pt modelId="{679AE50E-391F-4B17-B1DD-96C1DE0C7F33}" type="sibTrans" cxnId="{E86A3E89-D3D0-4AAE-8E20-E69C74173241}">
      <dgm:prSet/>
      <dgm:spPr/>
      <dgm:t>
        <a:bodyPr/>
        <a:lstStyle/>
        <a:p>
          <a:endParaRPr lang="cs-CZ"/>
        </a:p>
      </dgm:t>
    </dgm:pt>
    <dgm:pt modelId="{3EEA1CB8-BB52-4AA6-8A95-034EC45D849F}">
      <dgm:prSet phldrT="[Text]"/>
      <dgm:spPr/>
      <dgm:t>
        <a:bodyPr/>
        <a:lstStyle/>
        <a:p>
          <a:r>
            <a:rPr lang="cs-CZ" dirty="0"/>
            <a:t>A až pak konat</a:t>
          </a:r>
        </a:p>
      </dgm:t>
    </dgm:pt>
    <dgm:pt modelId="{7E99A632-CB30-4F08-A633-9863A2B0A548}" type="parTrans" cxnId="{9AB92146-427F-421C-8D25-EF468CBE110F}">
      <dgm:prSet/>
      <dgm:spPr/>
      <dgm:t>
        <a:bodyPr/>
        <a:lstStyle/>
        <a:p>
          <a:endParaRPr lang="cs-CZ"/>
        </a:p>
      </dgm:t>
    </dgm:pt>
    <dgm:pt modelId="{3B229CFE-0A95-4AF3-B848-57D7F82C10A1}" type="sibTrans" cxnId="{9AB92146-427F-421C-8D25-EF468CBE110F}">
      <dgm:prSet/>
      <dgm:spPr/>
      <dgm:t>
        <a:bodyPr/>
        <a:lstStyle/>
        <a:p>
          <a:endParaRPr lang="cs-CZ"/>
        </a:p>
      </dgm:t>
    </dgm:pt>
    <dgm:pt modelId="{1476A8C4-B4C4-4ECB-AE44-ED51C4FBF848}">
      <dgm:prSet phldrT="[Text]"/>
      <dgm:spPr/>
      <dgm:t>
        <a:bodyPr/>
        <a:lstStyle/>
        <a:p>
          <a:r>
            <a:rPr lang="cs-CZ" dirty="0"/>
            <a:t>Učí děti plánovat</a:t>
          </a:r>
        </a:p>
      </dgm:t>
    </dgm:pt>
    <dgm:pt modelId="{F8B6D19E-5EB8-47DB-8372-8FF555D8CFB3}" type="parTrans" cxnId="{A41EC5E9-E43F-4DEB-BC36-BC5228925192}">
      <dgm:prSet/>
      <dgm:spPr/>
      <dgm:t>
        <a:bodyPr/>
        <a:lstStyle/>
        <a:p>
          <a:endParaRPr lang="cs-CZ"/>
        </a:p>
      </dgm:t>
    </dgm:pt>
    <dgm:pt modelId="{ABB5A261-1652-49CE-A49D-661A8BC3D77C}" type="sibTrans" cxnId="{A41EC5E9-E43F-4DEB-BC36-BC5228925192}">
      <dgm:prSet/>
      <dgm:spPr/>
      <dgm:t>
        <a:bodyPr/>
        <a:lstStyle/>
        <a:p>
          <a:endParaRPr lang="cs-CZ"/>
        </a:p>
      </dgm:t>
    </dgm:pt>
    <dgm:pt modelId="{9990AC19-7CBA-4D98-A69F-7B4462D3F70D}" type="pres">
      <dgm:prSet presAssocID="{52E5CACE-D601-4B20-B875-B3795582962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990E3220-6CAF-4DB1-AA92-92C1F6CE4948}" type="pres">
      <dgm:prSet presAssocID="{35C71B9A-02A8-4131-8470-960F8F3911A1}" presName="horFlow" presStyleCnt="0"/>
      <dgm:spPr/>
    </dgm:pt>
    <dgm:pt modelId="{632C3282-B94C-4FA5-BED3-8C6155854FC1}" type="pres">
      <dgm:prSet presAssocID="{35C71B9A-02A8-4131-8470-960F8F3911A1}" presName="bigChev" presStyleLbl="node1" presStyleIdx="0" presStyleCnt="3"/>
      <dgm:spPr/>
      <dgm:t>
        <a:bodyPr/>
        <a:lstStyle/>
        <a:p>
          <a:endParaRPr lang="cs-CZ"/>
        </a:p>
      </dgm:t>
    </dgm:pt>
    <dgm:pt modelId="{9E04DEAD-3D72-44D5-8B32-6EDF574A89FC}" type="pres">
      <dgm:prSet presAssocID="{D1D38364-5045-4583-A99F-04188B5C7660}" presName="parTrans" presStyleCnt="0"/>
      <dgm:spPr/>
    </dgm:pt>
    <dgm:pt modelId="{422636E4-B024-4DA1-A64E-60D887B4D118}" type="pres">
      <dgm:prSet presAssocID="{ACD063AC-0756-4B3A-B587-40F7CF6C02E1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9217708-66F5-48F5-B4D6-582A49F2A42C}" type="pres">
      <dgm:prSet presAssocID="{5EF7C759-C9EB-4AED-8379-EE22B78B7554}" presName="sibTrans" presStyleCnt="0"/>
      <dgm:spPr/>
    </dgm:pt>
    <dgm:pt modelId="{0FB9CBC7-B993-40B2-A128-8F90EB0D9EB5}" type="pres">
      <dgm:prSet presAssocID="{AB1D9221-31A1-4D2D-AE90-A66208A12D93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AE4F128-161B-45F1-BDDC-5E85AF75042D}" type="pres">
      <dgm:prSet presAssocID="{35C71B9A-02A8-4131-8470-960F8F3911A1}" presName="vSp" presStyleCnt="0"/>
      <dgm:spPr/>
    </dgm:pt>
    <dgm:pt modelId="{C0BB83C1-F01E-4762-8E25-39BF507DCEE0}" type="pres">
      <dgm:prSet presAssocID="{18CCCF54-E2D6-4A4D-A9EE-AC60283CEE00}" presName="horFlow" presStyleCnt="0"/>
      <dgm:spPr/>
    </dgm:pt>
    <dgm:pt modelId="{A89768D7-7BCF-4AD5-9758-838EE6F2EE67}" type="pres">
      <dgm:prSet presAssocID="{18CCCF54-E2D6-4A4D-A9EE-AC60283CEE00}" presName="bigChev" presStyleLbl="node1" presStyleIdx="1" presStyleCnt="3"/>
      <dgm:spPr/>
      <dgm:t>
        <a:bodyPr/>
        <a:lstStyle/>
        <a:p>
          <a:endParaRPr lang="cs-CZ"/>
        </a:p>
      </dgm:t>
    </dgm:pt>
    <dgm:pt modelId="{58CBA05A-2463-4A5D-946F-18E28108D149}" type="pres">
      <dgm:prSet presAssocID="{294CA6E7-41DE-425D-B8B2-C3BC54471B6B}" presName="parTrans" presStyleCnt="0"/>
      <dgm:spPr/>
    </dgm:pt>
    <dgm:pt modelId="{9F9B78C6-E188-4E3C-AAF3-16891B2B7340}" type="pres">
      <dgm:prSet presAssocID="{B12749A2-C985-4F45-8766-2B82D68D5519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A65CA49-DC41-4AF2-9826-360319CFBE49}" type="pres">
      <dgm:prSet presAssocID="{FA26730E-EDCE-40F5-B126-390A4ECAE2CF}" presName="sibTrans" presStyleCnt="0"/>
      <dgm:spPr/>
    </dgm:pt>
    <dgm:pt modelId="{8799E267-E1A0-4AF0-A77D-627AEF7B33AB}" type="pres">
      <dgm:prSet presAssocID="{48FCC129-31BB-48D8-B5F2-AFA9B9DD578B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ACE072B-DB89-4511-A6BE-18059ECC6CDC}" type="pres">
      <dgm:prSet presAssocID="{18CCCF54-E2D6-4A4D-A9EE-AC60283CEE00}" presName="vSp" presStyleCnt="0"/>
      <dgm:spPr/>
    </dgm:pt>
    <dgm:pt modelId="{D8FD01D6-2DA3-456A-9F30-C5D72B649727}" type="pres">
      <dgm:prSet presAssocID="{54993C2A-F69D-4191-A97D-30EB52DA13FE}" presName="horFlow" presStyleCnt="0"/>
      <dgm:spPr/>
    </dgm:pt>
    <dgm:pt modelId="{1FFE916F-2538-4DA3-8F00-526441C74FA0}" type="pres">
      <dgm:prSet presAssocID="{54993C2A-F69D-4191-A97D-30EB52DA13FE}" presName="bigChev" presStyleLbl="node1" presStyleIdx="2" presStyleCnt="3"/>
      <dgm:spPr/>
      <dgm:t>
        <a:bodyPr/>
        <a:lstStyle/>
        <a:p>
          <a:endParaRPr lang="cs-CZ"/>
        </a:p>
      </dgm:t>
    </dgm:pt>
    <dgm:pt modelId="{B051E38C-59C0-46DF-A209-A89B527B3FEB}" type="pres">
      <dgm:prSet presAssocID="{7E99A632-CB30-4F08-A633-9863A2B0A548}" presName="parTrans" presStyleCnt="0"/>
      <dgm:spPr/>
    </dgm:pt>
    <dgm:pt modelId="{41A37C05-218A-4C2D-BC31-3AF08DD7DDAF}" type="pres">
      <dgm:prSet presAssocID="{3EEA1CB8-BB52-4AA6-8A95-034EC45D849F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C783AEC-F763-40B2-8A3D-234ECF14238D}" type="pres">
      <dgm:prSet presAssocID="{3B229CFE-0A95-4AF3-B848-57D7F82C10A1}" presName="sibTrans" presStyleCnt="0"/>
      <dgm:spPr/>
    </dgm:pt>
    <dgm:pt modelId="{1362AC3E-5B47-460F-B213-20D10E84BEE7}" type="pres">
      <dgm:prSet presAssocID="{1476A8C4-B4C4-4ECB-AE44-ED51C4FBF848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41EC5E9-E43F-4DEB-BC36-BC5228925192}" srcId="{54993C2A-F69D-4191-A97D-30EB52DA13FE}" destId="{1476A8C4-B4C4-4ECB-AE44-ED51C4FBF848}" srcOrd="1" destOrd="0" parTransId="{F8B6D19E-5EB8-47DB-8372-8FF555D8CFB3}" sibTransId="{ABB5A261-1652-49CE-A49D-661A8BC3D77C}"/>
    <dgm:cxn modelId="{A1AD4DDF-95FA-4F76-B8FF-D5E383E55365}" type="presOf" srcId="{B12749A2-C985-4F45-8766-2B82D68D5519}" destId="{9F9B78C6-E188-4E3C-AAF3-16891B2B7340}" srcOrd="0" destOrd="0" presId="urn:microsoft.com/office/officeart/2005/8/layout/lProcess3"/>
    <dgm:cxn modelId="{DAEF241C-AB12-40CF-9879-D07527AEE172}" type="presOf" srcId="{54993C2A-F69D-4191-A97D-30EB52DA13FE}" destId="{1FFE916F-2538-4DA3-8F00-526441C74FA0}" srcOrd="0" destOrd="0" presId="urn:microsoft.com/office/officeart/2005/8/layout/lProcess3"/>
    <dgm:cxn modelId="{90035137-8D61-472E-B04D-C913FAEB1E1A}" type="presOf" srcId="{ACD063AC-0756-4B3A-B587-40F7CF6C02E1}" destId="{422636E4-B024-4DA1-A64E-60D887B4D118}" srcOrd="0" destOrd="0" presId="urn:microsoft.com/office/officeart/2005/8/layout/lProcess3"/>
    <dgm:cxn modelId="{9AB92146-427F-421C-8D25-EF468CBE110F}" srcId="{54993C2A-F69D-4191-A97D-30EB52DA13FE}" destId="{3EEA1CB8-BB52-4AA6-8A95-034EC45D849F}" srcOrd="0" destOrd="0" parTransId="{7E99A632-CB30-4F08-A633-9863A2B0A548}" sibTransId="{3B229CFE-0A95-4AF3-B848-57D7F82C10A1}"/>
    <dgm:cxn modelId="{BB0952F1-EBB8-4A3F-BAAB-B47611105E3D}" srcId="{35C71B9A-02A8-4131-8470-960F8F3911A1}" destId="{AB1D9221-31A1-4D2D-AE90-A66208A12D93}" srcOrd="1" destOrd="0" parTransId="{FE86BC2F-55BF-4519-A4AE-6DAC85F96A12}" sibTransId="{3DF64208-B4AC-4CE6-8213-D310D5DDEF4F}"/>
    <dgm:cxn modelId="{A8CB50B4-758B-42D0-A36F-2B6E6D8839DC}" srcId="{52E5CACE-D601-4B20-B875-B37955829627}" destId="{35C71B9A-02A8-4131-8470-960F8F3911A1}" srcOrd="0" destOrd="0" parTransId="{224C9E2A-B4FF-4818-A49C-C4195B23277B}" sibTransId="{F0C6B1BC-6C58-4290-B753-44CD8BA2D1F0}"/>
    <dgm:cxn modelId="{526DB4AB-6FB4-42A3-A9B0-43E68F24400B}" type="presOf" srcId="{18CCCF54-E2D6-4A4D-A9EE-AC60283CEE00}" destId="{A89768D7-7BCF-4AD5-9758-838EE6F2EE67}" srcOrd="0" destOrd="0" presId="urn:microsoft.com/office/officeart/2005/8/layout/lProcess3"/>
    <dgm:cxn modelId="{624116FA-1087-41AE-96D4-3E78A59BE810}" type="presOf" srcId="{1476A8C4-B4C4-4ECB-AE44-ED51C4FBF848}" destId="{1362AC3E-5B47-460F-B213-20D10E84BEE7}" srcOrd="0" destOrd="0" presId="urn:microsoft.com/office/officeart/2005/8/layout/lProcess3"/>
    <dgm:cxn modelId="{733F147B-C04F-427B-B1A7-77AE12C7E4B0}" srcId="{52E5CACE-D601-4B20-B875-B37955829627}" destId="{18CCCF54-E2D6-4A4D-A9EE-AC60283CEE00}" srcOrd="1" destOrd="0" parTransId="{95631E51-9580-41E4-AF59-56956D39DDD0}" sibTransId="{EB819241-1CBE-470B-9637-F5B4C29C9EE0}"/>
    <dgm:cxn modelId="{73C7D337-D99A-44E5-90D7-9F43F9CBAA8C}" type="presOf" srcId="{35C71B9A-02A8-4131-8470-960F8F3911A1}" destId="{632C3282-B94C-4FA5-BED3-8C6155854FC1}" srcOrd="0" destOrd="0" presId="urn:microsoft.com/office/officeart/2005/8/layout/lProcess3"/>
    <dgm:cxn modelId="{A092D514-6F5B-40F7-A1A2-BD51AAB42575}" type="presOf" srcId="{48FCC129-31BB-48D8-B5F2-AFA9B9DD578B}" destId="{8799E267-E1A0-4AF0-A77D-627AEF7B33AB}" srcOrd="0" destOrd="0" presId="urn:microsoft.com/office/officeart/2005/8/layout/lProcess3"/>
    <dgm:cxn modelId="{FE9A9F31-5854-40EE-BAA4-5B5E99453935}" type="presOf" srcId="{3EEA1CB8-BB52-4AA6-8A95-034EC45D849F}" destId="{41A37C05-218A-4C2D-BC31-3AF08DD7DDAF}" srcOrd="0" destOrd="0" presId="urn:microsoft.com/office/officeart/2005/8/layout/lProcess3"/>
    <dgm:cxn modelId="{083860E7-188F-4C41-BB30-617D83C4B9AA}" type="presOf" srcId="{AB1D9221-31A1-4D2D-AE90-A66208A12D93}" destId="{0FB9CBC7-B993-40B2-A128-8F90EB0D9EB5}" srcOrd="0" destOrd="0" presId="urn:microsoft.com/office/officeart/2005/8/layout/lProcess3"/>
    <dgm:cxn modelId="{1B2C1298-C884-4CA1-9F5A-1A292DEABBFA}" srcId="{35C71B9A-02A8-4131-8470-960F8F3911A1}" destId="{ACD063AC-0756-4B3A-B587-40F7CF6C02E1}" srcOrd="0" destOrd="0" parTransId="{D1D38364-5045-4583-A99F-04188B5C7660}" sibTransId="{5EF7C759-C9EB-4AED-8379-EE22B78B7554}"/>
    <dgm:cxn modelId="{9225D51C-EE18-4558-ADD2-416DEF8159C5}" srcId="{18CCCF54-E2D6-4A4D-A9EE-AC60283CEE00}" destId="{48FCC129-31BB-48D8-B5F2-AFA9B9DD578B}" srcOrd="1" destOrd="0" parTransId="{4280E22F-B18E-4811-AFFF-B1A7756D2BD4}" sibTransId="{C1F0EAC3-3185-46F5-A6CC-6561176418E3}"/>
    <dgm:cxn modelId="{7B160A25-B5B9-4207-9708-18E837BF60EA}" type="presOf" srcId="{52E5CACE-D601-4B20-B875-B37955829627}" destId="{9990AC19-7CBA-4D98-A69F-7B4462D3F70D}" srcOrd="0" destOrd="0" presId="urn:microsoft.com/office/officeart/2005/8/layout/lProcess3"/>
    <dgm:cxn modelId="{0C679981-DECF-4983-9CA4-E406D3C0E23A}" srcId="{18CCCF54-E2D6-4A4D-A9EE-AC60283CEE00}" destId="{B12749A2-C985-4F45-8766-2B82D68D5519}" srcOrd="0" destOrd="0" parTransId="{294CA6E7-41DE-425D-B8B2-C3BC54471B6B}" sibTransId="{FA26730E-EDCE-40F5-B126-390A4ECAE2CF}"/>
    <dgm:cxn modelId="{E86A3E89-D3D0-4AAE-8E20-E69C74173241}" srcId="{52E5CACE-D601-4B20-B875-B37955829627}" destId="{54993C2A-F69D-4191-A97D-30EB52DA13FE}" srcOrd="2" destOrd="0" parTransId="{378421D9-B153-4F9D-914B-647FE7224A8B}" sibTransId="{679AE50E-391F-4B17-B1DD-96C1DE0C7F33}"/>
    <dgm:cxn modelId="{1F98E872-BFAF-476A-BE20-B2308DD956E8}" type="presParOf" srcId="{9990AC19-7CBA-4D98-A69F-7B4462D3F70D}" destId="{990E3220-6CAF-4DB1-AA92-92C1F6CE4948}" srcOrd="0" destOrd="0" presId="urn:microsoft.com/office/officeart/2005/8/layout/lProcess3"/>
    <dgm:cxn modelId="{98A1C5C8-321E-4903-97EE-E4D1F985CB5C}" type="presParOf" srcId="{990E3220-6CAF-4DB1-AA92-92C1F6CE4948}" destId="{632C3282-B94C-4FA5-BED3-8C6155854FC1}" srcOrd="0" destOrd="0" presId="urn:microsoft.com/office/officeart/2005/8/layout/lProcess3"/>
    <dgm:cxn modelId="{1ED5F214-69EB-4DB5-8BD5-7B4EBC63ED0B}" type="presParOf" srcId="{990E3220-6CAF-4DB1-AA92-92C1F6CE4948}" destId="{9E04DEAD-3D72-44D5-8B32-6EDF574A89FC}" srcOrd="1" destOrd="0" presId="urn:microsoft.com/office/officeart/2005/8/layout/lProcess3"/>
    <dgm:cxn modelId="{91672EBB-BC03-472D-80D6-33286322F748}" type="presParOf" srcId="{990E3220-6CAF-4DB1-AA92-92C1F6CE4948}" destId="{422636E4-B024-4DA1-A64E-60D887B4D118}" srcOrd="2" destOrd="0" presId="urn:microsoft.com/office/officeart/2005/8/layout/lProcess3"/>
    <dgm:cxn modelId="{607A8270-B903-4239-ACAA-836D2C676F85}" type="presParOf" srcId="{990E3220-6CAF-4DB1-AA92-92C1F6CE4948}" destId="{09217708-66F5-48F5-B4D6-582A49F2A42C}" srcOrd="3" destOrd="0" presId="urn:microsoft.com/office/officeart/2005/8/layout/lProcess3"/>
    <dgm:cxn modelId="{4BF6B189-1994-41FE-BF59-0A6C203672E5}" type="presParOf" srcId="{990E3220-6CAF-4DB1-AA92-92C1F6CE4948}" destId="{0FB9CBC7-B993-40B2-A128-8F90EB0D9EB5}" srcOrd="4" destOrd="0" presId="urn:microsoft.com/office/officeart/2005/8/layout/lProcess3"/>
    <dgm:cxn modelId="{B9CB2ABF-F504-4DF3-AB1B-8FC171003C08}" type="presParOf" srcId="{9990AC19-7CBA-4D98-A69F-7B4462D3F70D}" destId="{CAE4F128-161B-45F1-BDDC-5E85AF75042D}" srcOrd="1" destOrd="0" presId="urn:microsoft.com/office/officeart/2005/8/layout/lProcess3"/>
    <dgm:cxn modelId="{B30FA5AF-2271-406C-AF2E-CABA1599C602}" type="presParOf" srcId="{9990AC19-7CBA-4D98-A69F-7B4462D3F70D}" destId="{C0BB83C1-F01E-4762-8E25-39BF507DCEE0}" srcOrd="2" destOrd="0" presId="urn:microsoft.com/office/officeart/2005/8/layout/lProcess3"/>
    <dgm:cxn modelId="{4B46B71D-CE47-41D2-950E-3899A6F0E094}" type="presParOf" srcId="{C0BB83C1-F01E-4762-8E25-39BF507DCEE0}" destId="{A89768D7-7BCF-4AD5-9758-838EE6F2EE67}" srcOrd="0" destOrd="0" presId="urn:microsoft.com/office/officeart/2005/8/layout/lProcess3"/>
    <dgm:cxn modelId="{ECDAB808-EA85-4FC3-A428-6E2D12AF2D8A}" type="presParOf" srcId="{C0BB83C1-F01E-4762-8E25-39BF507DCEE0}" destId="{58CBA05A-2463-4A5D-946F-18E28108D149}" srcOrd="1" destOrd="0" presId="urn:microsoft.com/office/officeart/2005/8/layout/lProcess3"/>
    <dgm:cxn modelId="{2D18CF4B-17FB-42BA-A1C7-7A3BDFFA53D0}" type="presParOf" srcId="{C0BB83C1-F01E-4762-8E25-39BF507DCEE0}" destId="{9F9B78C6-E188-4E3C-AAF3-16891B2B7340}" srcOrd="2" destOrd="0" presId="urn:microsoft.com/office/officeart/2005/8/layout/lProcess3"/>
    <dgm:cxn modelId="{2087BC8D-C6C2-40A0-9DC4-9E27DD180CD9}" type="presParOf" srcId="{C0BB83C1-F01E-4762-8E25-39BF507DCEE0}" destId="{3A65CA49-DC41-4AF2-9826-360319CFBE49}" srcOrd="3" destOrd="0" presId="urn:microsoft.com/office/officeart/2005/8/layout/lProcess3"/>
    <dgm:cxn modelId="{B2786642-5142-4AD2-B006-23A3BB3BDBD6}" type="presParOf" srcId="{C0BB83C1-F01E-4762-8E25-39BF507DCEE0}" destId="{8799E267-E1A0-4AF0-A77D-627AEF7B33AB}" srcOrd="4" destOrd="0" presId="urn:microsoft.com/office/officeart/2005/8/layout/lProcess3"/>
    <dgm:cxn modelId="{484DA7E9-B751-42F1-BB9F-540E9627590D}" type="presParOf" srcId="{9990AC19-7CBA-4D98-A69F-7B4462D3F70D}" destId="{8ACE072B-DB89-4511-A6BE-18059ECC6CDC}" srcOrd="3" destOrd="0" presId="urn:microsoft.com/office/officeart/2005/8/layout/lProcess3"/>
    <dgm:cxn modelId="{2D570744-88B7-4F3F-8645-37AAB16E0E4E}" type="presParOf" srcId="{9990AC19-7CBA-4D98-A69F-7B4462D3F70D}" destId="{D8FD01D6-2DA3-456A-9F30-C5D72B649727}" srcOrd="4" destOrd="0" presId="urn:microsoft.com/office/officeart/2005/8/layout/lProcess3"/>
    <dgm:cxn modelId="{39879A86-6096-4333-930C-09564D1880D2}" type="presParOf" srcId="{D8FD01D6-2DA3-456A-9F30-C5D72B649727}" destId="{1FFE916F-2538-4DA3-8F00-526441C74FA0}" srcOrd="0" destOrd="0" presId="urn:microsoft.com/office/officeart/2005/8/layout/lProcess3"/>
    <dgm:cxn modelId="{2E3FEFD3-A581-4093-96E4-7C96BEC930D8}" type="presParOf" srcId="{D8FD01D6-2DA3-456A-9F30-C5D72B649727}" destId="{B051E38C-59C0-46DF-A209-A89B527B3FEB}" srcOrd="1" destOrd="0" presId="urn:microsoft.com/office/officeart/2005/8/layout/lProcess3"/>
    <dgm:cxn modelId="{80DD6393-483B-4FEA-8260-2F796E97D0C7}" type="presParOf" srcId="{D8FD01D6-2DA3-456A-9F30-C5D72B649727}" destId="{41A37C05-218A-4C2D-BC31-3AF08DD7DDAF}" srcOrd="2" destOrd="0" presId="urn:microsoft.com/office/officeart/2005/8/layout/lProcess3"/>
    <dgm:cxn modelId="{6B6D7EFB-C39A-401A-B9A1-A9C3C5781CBD}" type="presParOf" srcId="{D8FD01D6-2DA3-456A-9F30-C5D72B649727}" destId="{7C783AEC-F763-40B2-8A3D-234ECF14238D}" srcOrd="3" destOrd="0" presId="urn:microsoft.com/office/officeart/2005/8/layout/lProcess3"/>
    <dgm:cxn modelId="{33EAEC6E-034E-4503-BEFD-9BB04E00C2C2}" type="presParOf" srcId="{D8FD01D6-2DA3-456A-9F30-C5D72B649727}" destId="{1362AC3E-5B47-460F-B213-20D10E84BEE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2C3282-B94C-4FA5-BED3-8C6155854FC1}">
      <dsp:nvSpPr>
        <dsp:cNvPr id="0" name=""/>
        <dsp:cNvSpPr/>
      </dsp:nvSpPr>
      <dsp:spPr>
        <a:xfrm>
          <a:off x="1440" y="725953"/>
          <a:ext cx="2226607" cy="8906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/>
            <a:t>Zvyšuje inteligenci</a:t>
          </a:r>
        </a:p>
      </dsp:txBody>
      <dsp:txXfrm>
        <a:off x="446762" y="725953"/>
        <a:ext cx="1335964" cy="890643"/>
      </dsp:txXfrm>
    </dsp:sp>
    <dsp:sp modelId="{422636E4-B024-4DA1-A64E-60D887B4D118}">
      <dsp:nvSpPr>
        <dsp:cNvPr id="0" name=""/>
        <dsp:cNvSpPr/>
      </dsp:nvSpPr>
      <dsp:spPr>
        <a:xfrm>
          <a:off x="1938589" y="801658"/>
          <a:ext cx="1848084" cy="73923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/>
            <a:t>Rozvíjí logické myšlení</a:t>
          </a:r>
        </a:p>
      </dsp:txBody>
      <dsp:txXfrm>
        <a:off x="2308206" y="801658"/>
        <a:ext cx="1108851" cy="739233"/>
      </dsp:txXfrm>
    </dsp:sp>
    <dsp:sp modelId="{0FB9CBC7-B993-40B2-A128-8F90EB0D9EB5}">
      <dsp:nvSpPr>
        <dsp:cNvPr id="0" name=""/>
        <dsp:cNvSpPr/>
      </dsp:nvSpPr>
      <dsp:spPr>
        <a:xfrm>
          <a:off x="3527942" y="801658"/>
          <a:ext cx="1848084" cy="73923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/>
            <a:t>Zlepšuje paměť</a:t>
          </a:r>
        </a:p>
      </dsp:txBody>
      <dsp:txXfrm>
        <a:off x="3897559" y="801658"/>
        <a:ext cx="1108851" cy="739233"/>
      </dsp:txXfrm>
    </dsp:sp>
    <dsp:sp modelId="{A89768D7-7BCF-4AD5-9758-838EE6F2EE67}">
      <dsp:nvSpPr>
        <dsp:cNvPr id="0" name=""/>
        <dsp:cNvSpPr/>
      </dsp:nvSpPr>
      <dsp:spPr>
        <a:xfrm>
          <a:off x="1440" y="1741286"/>
          <a:ext cx="2226607" cy="8906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/>
            <a:t>Zlepšuje představivost</a:t>
          </a:r>
        </a:p>
      </dsp:txBody>
      <dsp:txXfrm>
        <a:off x="446762" y="1741286"/>
        <a:ext cx="1335964" cy="890643"/>
      </dsp:txXfrm>
    </dsp:sp>
    <dsp:sp modelId="{9F9B78C6-E188-4E3C-AAF3-16891B2B7340}">
      <dsp:nvSpPr>
        <dsp:cNvPr id="0" name=""/>
        <dsp:cNvSpPr/>
      </dsp:nvSpPr>
      <dsp:spPr>
        <a:xfrm>
          <a:off x="1938589" y="1816991"/>
          <a:ext cx="1848084" cy="73923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/>
            <a:t>Soustředění a vytrvalost</a:t>
          </a:r>
        </a:p>
      </dsp:txBody>
      <dsp:txXfrm>
        <a:off x="2308206" y="1816991"/>
        <a:ext cx="1108851" cy="739233"/>
      </dsp:txXfrm>
    </dsp:sp>
    <dsp:sp modelId="{8799E267-E1A0-4AF0-A77D-627AEF7B33AB}">
      <dsp:nvSpPr>
        <dsp:cNvPr id="0" name=""/>
        <dsp:cNvSpPr/>
      </dsp:nvSpPr>
      <dsp:spPr>
        <a:xfrm>
          <a:off x="3527942" y="1816991"/>
          <a:ext cx="1848084" cy="73923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/>
            <a:t>Rozhodovací schopnosti</a:t>
          </a:r>
        </a:p>
      </dsp:txBody>
      <dsp:txXfrm>
        <a:off x="3897559" y="1816991"/>
        <a:ext cx="1108851" cy="739233"/>
      </dsp:txXfrm>
    </dsp:sp>
    <dsp:sp modelId="{1FFE916F-2538-4DA3-8F00-526441C74FA0}">
      <dsp:nvSpPr>
        <dsp:cNvPr id="0" name=""/>
        <dsp:cNvSpPr/>
      </dsp:nvSpPr>
      <dsp:spPr>
        <a:xfrm>
          <a:off x="1440" y="2756620"/>
          <a:ext cx="2226607" cy="8906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/>
            <a:t>Učí se nejdříve myslet</a:t>
          </a:r>
        </a:p>
      </dsp:txBody>
      <dsp:txXfrm>
        <a:off x="446762" y="2756620"/>
        <a:ext cx="1335964" cy="890643"/>
      </dsp:txXfrm>
    </dsp:sp>
    <dsp:sp modelId="{41A37C05-218A-4C2D-BC31-3AF08DD7DDAF}">
      <dsp:nvSpPr>
        <dsp:cNvPr id="0" name=""/>
        <dsp:cNvSpPr/>
      </dsp:nvSpPr>
      <dsp:spPr>
        <a:xfrm>
          <a:off x="1938589" y="2832324"/>
          <a:ext cx="1848084" cy="73923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/>
            <a:t>A až pak konat</a:t>
          </a:r>
        </a:p>
      </dsp:txBody>
      <dsp:txXfrm>
        <a:off x="2308206" y="2832324"/>
        <a:ext cx="1108851" cy="739233"/>
      </dsp:txXfrm>
    </dsp:sp>
    <dsp:sp modelId="{1362AC3E-5B47-460F-B213-20D10E84BEE7}">
      <dsp:nvSpPr>
        <dsp:cNvPr id="0" name=""/>
        <dsp:cNvSpPr/>
      </dsp:nvSpPr>
      <dsp:spPr>
        <a:xfrm>
          <a:off x="3527942" y="2832324"/>
          <a:ext cx="1848084" cy="73923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/>
            <a:t>Učí děti plánovat</a:t>
          </a:r>
        </a:p>
      </dsp:txBody>
      <dsp:txXfrm>
        <a:off x="3897559" y="2832324"/>
        <a:ext cx="1108851" cy="739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D139-0480-4198-83E2-68CE0B25BC9B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CE23-3B6A-482C-9BEA-F32A9EB44C40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C8FD-9717-4D78-9D01-4CBD0AC8CAE0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2BD47-5F5E-4508-9DFC-0021F20B392D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23E3-326B-4424-9A50-2CBB9CA4B2E5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09F6F-C437-48B6-80BB-8E50899C06AF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6D14-B85F-4865-804C-5734F9C85CDD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6C38-6601-4688-9146-5E61D8B04598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061E-CDAE-49E3-92CB-288B639C3B6F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9851-4767-4B63-B36B-F772D06043F2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A586-BE94-448D-BAE3-D5D323B9149F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ADDEAF24-54CC-4408-99B3-A70A172EFF44}" type="datetimeFigureOut">
              <a:rPr lang="en-US" dirty="0"/>
              <a:t>8/7/2017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hyperlink" Target="http://www.chessfm.cz/content/materske-skoly-s-vyukou-sachu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chydoskol.cz/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sachychodov.cz/wp-content/uploads/2015/04/diplomov%C3%A1_pr%C3%A1ce_Vlas%C3%A1kov%C3%A1.pdf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Šachy do škol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4529328" cy="54002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cs-CZ" b="1" dirty="0">
                <a:solidFill>
                  <a:schemeClr val="accent1"/>
                </a:solidFill>
              </a:rPr>
              <a:t>Projekt Šachového svazu ČR</a:t>
            </a:r>
          </a:p>
        </p:txBody>
      </p:sp>
    </p:spTree>
    <p:extLst>
      <p:ext uri="{BB962C8B-B14F-4D97-AF65-F5344CB8AC3E}">
        <p14:creationId xmlns:p14="http://schemas.microsoft.com/office/powerpoint/2010/main" val="25077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61872" y="502276"/>
            <a:ext cx="9418320" cy="721217"/>
          </a:xfrm>
        </p:spPr>
        <p:txBody>
          <a:bodyPr>
            <a:normAutofit/>
          </a:bodyPr>
          <a:lstStyle/>
          <a:p>
            <a:r>
              <a:rPr lang="cs-CZ" sz="4400" dirty="0"/>
              <a:t>Výuka v mateřských školkách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61872" y="1442435"/>
            <a:ext cx="9418320" cy="5049806"/>
          </a:xfrm>
          <a:noFill/>
          <a:ln>
            <a:solidFill>
              <a:srgbClr val="00000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cs-CZ" sz="2000" dirty="0" smtClean="0">
                <a:solidFill>
                  <a:srgbClr val="0070C0"/>
                </a:solidFill>
              </a:rPr>
              <a:t>Studii </a:t>
            </a:r>
            <a:r>
              <a:rPr lang="cs-CZ" sz="2000" dirty="0">
                <a:solidFill>
                  <a:srgbClr val="0070C0"/>
                </a:solidFill>
              </a:rPr>
              <a:t>na porovnání kognitivních schopností (vnímání, pozornost, představy a fantazie, paměť, myšlení a řeč) dětí předškolního </a:t>
            </a:r>
            <a:r>
              <a:rPr lang="cs-CZ" sz="2000" dirty="0" smtClean="0">
                <a:solidFill>
                  <a:srgbClr val="0070C0"/>
                </a:solidFill>
              </a:rPr>
              <a:t>věku udělali ve Frýdku – Místku:</a:t>
            </a:r>
            <a:endParaRPr lang="cs-CZ" sz="2000" dirty="0">
              <a:solidFill>
                <a:srgbClr val="0070C0"/>
              </a:solidFill>
            </a:endParaRPr>
          </a:p>
          <a:p>
            <a:r>
              <a:rPr lang="cs-CZ" sz="1600" dirty="0"/>
              <a:t>http://</a:t>
            </a:r>
            <a:r>
              <a:rPr lang="cs-CZ" sz="1600" dirty="0" smtClean="0">
                <a:hlinkClick r:id="rId2"/>
              </a:rPr>
              <a:t>www.chessfm.cz/content/materske-skoly-s-vyukou-sachu</a:t>
            </a:r>
            <a:endParaRPr lang="cs-CZ" sz="1600" dirty="0">
              <a:solidFill>
                <a:srgbClr val="002060"/>
              </a:solidFill>
            </a:endParaRPr>
          </a:p>
          <a:p>
            <a:endParaRPr lang="cs-CZ" b="1" i="1" dirty="0" smtClean="0">
              <a:solidFill>
                <a:srgbClr val="002060"/>
              </a:solidFill>
            </a:endParaRPr>
          </a:p>
          <a:p>
            <a:r>
              <a:rPr lang="cs-CZ" b="1" i="1" dirty="0" smtClean="0">
                <a:solidFill>
                  <a:srgbClr val="002060"/>
                </a:solidFill>
              </a:rPr>
              <a:t>Obzvláště pro děti v MŠ platí šachy hrou</a:t>
            </a:r>
            <a:r>
              <a:rPr lang="cs-CZ" dirty="0" smtClean="0">
                <a:solidFill>
                  <a:srgbClr val="002060"/>
                </a:solidFill>
              </a:rPr>
              <a:t>:</a:t>
            </a:r>
            <a:endParaRPr lang="cs-CZ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dirty="0">
                <a:solidFill>
                  <a:srgbClr val="92D050"/>
                </a:solidFill>
              </a:rPr>
              <a:t>Hry na plátěné šachovnici na zemi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dirty="0">
                <a:solidFill>
                  <a:srgbClr val="0070C0"/>
                </a:solidFill>
              </a:rPr>
              <a:t>Písničky, říkanky, šachové pohádky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cs-CZ" dirty="0">
                <a:solidFill>
                  <a:srgbClr val="7030A0"/>
                </a:solidFill>
              </a:rPr>
              <a:t>Pohybová cvičení s šachovou </a:t>
            </a:r>
            <a:r>
              <a:rPr lang="cs-CZ" dirty="0" smtClean="0">
                <a:solidFill>
                  <a:srgbClr val="7030A0"/>
                </a:solidFill>
              </a:rPr>
              <a:t>tématikou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    </a:t>
            </a:r>
          </a:p>
          <a:p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            	</a:t>
            </a:r>
            <a:r>
              <a:rPr lang="cs-CZ" b="1" dirty="0" smtClean="0">
                <a:solidFill>
                  <a:srgbClr val="C00000"/>
                </a:solidFill>
              </a:rPr>
              <a:t>Pomůžeme vám</a:t>
            </a:r>
          </a:p>
          <a:p>
            <a:r>
              <a:rPr lang="cs-CZ" b="1" dirty="0">
                <a:solidFill>
                  <a:srgbClr val="C00000"/>
                </a:solidFill>
              </a:rPr>
              <a:t> </a:t>
            </a:r>
            <a:r>
              <a:rPr lang="cs-CZ" b="1" dirty="0" smtClean="0">
                <a:solidFill>
                  <a:srgbClr val="C00000"/>
                </a:solidFill>
              </a:rPr>
              <a:t>       </a:t>
            </a:r>
            <a:r>
              <a:rPr lang="cs-CZ" b="1" dirty="0">
                <a:solidFill>
                  <a:srgbClr val="C00000"/>
                </a:solidFill>
              </a:rPr>
              <a:t> </a:t>
            </a:r>
            <a:r>
              <a:rPr lang="cs-CZ" b="1" dirty="0" smtClean="0">
                <a:solidFill>
                  <a:srgbClr val="C00000"/>
                </a:solidFill>
              </a:rPr>
              <a:t>         s vhodnou metodikou</a:t>
            </a:r>
            <a:endParaRPr lang="cs-CZ" b="1" dirty="0">
              <a:solidFill>
                <a:srgbClr val="C0000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1056" y="3962400"/>
            <a:ext cx="2192793" cy="2252870"/>
          </a:xfrm>
          <a:prstGeom prst="rect">
            <a:avLst/>
          </a:prstGeom>
        </p:spPr>
      </p:pic>
      <p:sp>
        <p:nvSpPr>
          <p:cNvPr id="4" name="Zaoblený obdélník 3"/>
          <p:cNvSpPr/>
          <p:nvPr/>
        </p:nvSpPr>
        <p:spPr>
          <a:xfrm>
            <a:off x="2524260" y="5344732"/>
            <a:ext cx="3451538" cy="1004553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81DE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35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PŘEBORY  ŠKOL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61871" y="1828800"/>
            <a:ext cx="5695519" cy="4351337"/>
          </a:xfrm>
        </p:spPr>
        <p:txBody>
          <a:bodyPr>
            <a:normAutofit/>
          </a:bodyPr>
          <a:lstStyle/>
          <a:p>
            <a:r>
              <a:rPr lang="cs-CZ" sz="2400" dirty="0" smtClean="0"/>
              <a:t>Jedno republikové finále </a:t>
            </a:r>
            <a:r>
              <a:rPr lang="cs-CZ" sz="2400" dirty="0"/>
              <a:t>pro všechny kategorie</a:t>
            </a:r>
          </a:p>
          <a:p>
            <a:r>
              <a:rPr lang="cs-CZ" sz="2400" dirty="0"/>
              <a:t>L</a:t>
            </a:r>
            <a:r>
              <a:rPr lang="cs-CZ" sz="2400" dirty="0" smtClean="0"/>
              <a:t>etos </a:t>
            </a:r>
            <a:r>
              <a:rPr lang="cs-CZ" sz="2400" dirty="0"/>
              <a:t>se </a:t>
            </a:r>
            <a:r>
              <a:rPr lang="cs-CZ" sz="2400" dirty="0" smtClean="0"/>
              <a:t>hrálo </a:t>
            </a:r>
            <a:r>
              <a:rPr lang="cs-CZ" sz="2400" dirty="0"/>
              <a:t>ve Zlíně v kongresovém centru ve dnech 20. 6.- 21. 6. </a:t>
            </a:r>
            <a:r>
              <a:rPr lang="cs-CZ" sz="2400" dirty="0" smtClean="0"/>
              <a:t>2017</a:t>
            </a:r>
          </a:p>
          <a:p>
            <a:r>
              <a:rPr lang="cs-CZ" sz="2400" dirty="0" smtClean="0"/>
              <a:t>Ve třech kategoriích se zúčastnilo celkem 90 družstev a 397 dětí </a:t>
            </a:r>
            <a:endParaRPr lang="cs-CZ" sz="2400" dirty="0"/>
          </a:p>
          <a:p>
            <a:r>
              <a:rPr lang="cs-CZ" sz="2400" dirty="0"/>
              <a:t>V průběhu turnaje </a:t>
            </a:r>
            <a:r>
              <a:rPr lang="cs-CZ" sz="2400" dirty="0" smtClean="0"/>
              <a:t>se uskutečnil seminář </a:t>
            </a:r>
            <a:r>
              <a:rPr lang="cs-CZ" sz="2400" dirty="0"/>
              <a:t>Šachy do škol</a:t>
            </a:r>
          </a:p>
          <a:p>
            <a:endParaRPr lang="cs-CZ" sz="2400" dirty="0"/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09184" y="1987827"/>
            <a:ext cx="3398492" cy="2107096"/>
          </a:xfrm>
        </p:spPr>
      </p:pic>
    </p:spTree>
    <p:extLst>
      <p:ext uri="{BB962C8B-B14F-4D97-AF65-F5344CB8AC3E}">
        <p14:creationId xmlns:p14="http://schemas.microsoft.com/office/powerpoint/2010/main" val="40162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52939" y="294198"/>
            <a:ext cx="9801573" cy="712967"/>
          </a:xfrm>
        </p:spPr>
        <p:txBody>
          <a:bodyPr/>
          <a:lstStyle/>
          <a:p>
            <a:r>
              <a:rPr lang="cs-CZ" u="sng" dirty="0"/>
              <a:t>Kontakty:</a:t>
            </a:r>
          </a:p>
        </p:txBody>
      </p:sp>
      <p:pic>
        <p:nvPicPr>
          <p:cNvPr id="8" name="Zástupný symbol pro obsah 7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48547" y="2817435"/>
            <a:ext cx="1524000" cy="1162050"/>
          </a:xfrm>
        </p:spPr>
      </p:pic>
      <p:sp>
        <p:nvSpPr>
          <p:cNvPr id="9" name="Obdélník 8"/>
          <p:cNvSpPr/>
          <p:nvPr/>
        </p:nvSpPr>
        <p:spPr>
          <a:xfrm>
            <a:off x="1152939" y="1205947"/>
            <a:ext cx="6467061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endParaRPr lang="cs-CZ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1348547" y="2967335"/>
            <a:ext cx="8630340" cy="1138773"/>
          </a:xfrm>
          <a:prstGeom prst="rect">
            <a:avLst/>
          </a:prstGeom>
          <a:noFill/>
        </p:spPr>
        <p:txBody>
          <a:bodyPr wrap="square" lIns="91440" tIns="45720" rIns="91440" bIns="45720" numCol="1">
            <a:spAutoFit/>
          </a:bodyPr>
          <a:lstStyle/>
          <a:p>
            <a:pPr algn="just"/>
            <a:r>
              <a:rPr lang="cs-CZ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 </a:t>
            </a:r>
            <a:r>
              <a:rPr lang="cs-CZ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603 287 585</a:t>
            </a:r>
          </a:p>
          <a:p>
            <a:pPr algn="just"/>
            <a:r>
              <a:rPr lang="cs-CZ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      Email: sachydoskol@chess.cz</a:t>
            </a:r>
            <a:endParaRPr lang="cs-CZ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152939" y="1205947"/>
            <a:ext cx="6652591" cy="9541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cs-CZ" sz="2800" dirty="0"/>
              <a:t>Celorepublikový manažer projektu:</a:t>
            </a:r>
          </a:p>
          <a:p>
            <a:pPr algn="ctr"/>
            <a:r>
              <a:rPr lang="cs-CZ" sz="2800" dirty="0"/>
              <a:t>Veselý Miroslav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5062331" y="5049078"/>
            <a:ext cx="4055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hlinkClick r:id="rId3"/>
              </a:rPr>
              <a:t>www.sachydoskol.cz</a:t>
            </a:r>
            <a:endParaRPr lang="cs-CZ" sz="2800" b="1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1348548" y="4412973"/>
            <a:ext cx="3276461" cy="1881809"/>
          </a:xfrm>
        </p:spPr>
      </p:pic>
    </p:spTree>
    <p:extLst>
      <p:ext uri="{BB962C8B-B14F-4D97-AF65-F5344CB8AC3E}">
        <p14:creationId xmlns:p14="http://schemas.microsoft.com/office/powerpoint/2010/main" val="185101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626" y="294198"/>
            <a:ext cx="10185886" cy="686463"/>
          </a:xfrm>
        </p:spPr>
        <p:txBody>
          <a:bodyPr/>
          <a:lstStyle/>
          <a:p>
            <a:r>
              <a:rPr lang="cs-CZ" dirty="0"/>
              <a:t>O projektu: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8626" y="1152940"/>
            <a:ext cx="6255026" cy="5459896"/>
          </a:xfrm>
        </p:spPr>
        <p:txBody>
          <a:bodyPr>
            <a:normAutofit/>
          </a:bodyPr>
          <a:lstStyle/>
          <a:p>
            <a:r>
              <a:rPr lang="cs-CZ" dirty="0"/>
              <a:t>Šachy jsou součástí školních osnov ve více než 30 zemích světa </a:t>
            </a:r>
          </a:p>
          <a:p>
            <a:r>
              <a:rPr lang="cs-CZ" dirty="0"/>
              <a:t>Na základě řady studií přijal v roce 2012 Evropský parlament deklaraci doporučující členským zemím zavedení šachů do vzdělávacích systémů</a:t>
            </a:r>
          </a:p>
          <a:p>
            <a:r>
              <a:rPr lang="cs-CZ" dirty="0"/>
              <a:t>U nás vznikl za podpory Šachového svazu ČR v roce 2013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Šachy se </a:t>
            </a:r>
            <a:r>
              <a:rPr lang="cs-CZ" dirty="0" smtClean="0"/>
              <a:t>v ČR učí </a:t>
            </a:r>
            <a:r>
              <a:rPr lang="cs-CZ" dirty="0"/>
              <a:t>v cca 400 školách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V projektu </a:t>
            </a:r>
            <a:r>
              <a:rPr lang="cs-CZ" dirty="0" smtClean="0"/>
              <a:t>je zapojených </a:t>
            </a:r>
            <a:r>
              <a:rPr lang="cs-CZ" dirty="0"/>
              <a:t>143 škol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8 </a:t>
            </a:r>
            <a:r>
              <a:rPr lang="cs-CZ" dirty="0" smtClean="0"/>
              <a:t>škol má šachy jako PP</a:t>
            </a:r>
            <a:r>
              <a:rPr lang="cs-CZ" dirty="0"/>
              <a:t>, 11 škol NP</a:t>
            </a:r>
          </a:p>
        </p:txBody>
      </p:sp>
      <p:sp>
        <p:nvSpPr>
          <p:cNvPr id="9" name="Zaoblený obdélník 8"/>
          <p:cNvSpPr/>
          <p:nvPr/>
        </p:nvSpPr>
        <p:spPr>
          <a:xfrm>
            <a:off x="772732" y="4362727"/>
            <a:ext cx="6238041" cy="1817411"/>
          </a:xfrm>
          <a:prstGeom prst="round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11" name="Zástupný symbol pro obsah 10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566990" y="1364555"/>
            <a:ext cx="3233531" cy="4815583"/>
          </a:xfrm>
        </p:spPr>
      </p:pic>
    </p:spTree>
    <p:extLst>
      <p:ext uri="{BB962C8B-B14F-4D97-AF65-F5344CB8AC3E}">
        <p14:creationId xmlns:p14="http://schemas.microsoft.com/office/powerpoint/2010/main" val="222796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699715"/>
          </a:xfrm>
        </p:spPr>
        <p:txBody>
          <a:bodyPr/>
          <a:lstStyle/>
          <a:p>
            <a:r>
              <a:rPr lang="cs-CZ" dirty="0"/>
              <a:t>Přínos šachové hry pro děti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02106699"/>
              </p:ext>
            </p:extLst>
          </p:nvPr>
        </p:nvGraphicFramePr>
        <p:xfrm>
          <a:off x="1261872" y="1192696"/>
          <a:ext cx="5377468" cy="4373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023652" y="1775791"/>
            <a:ext cx="3930860" cy="4404346"/>
          </a:xfrm>
          <a:solidFill>
            <a:srgbClr val="92D05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Má pozitivní vliv i na děti se syndromem hyperaktivity a s poruchou pozornosti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Pomáhá odbourávat agresivitu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Studie prokázaly zlepšení:</a:t>
            </a:r>
          </a:p>
          <a:p>
            <a:r>
              <a:rPr lang="cs-CZ" dirty="0"/>
              <a:t>V matematice</a:t>
            </a:r>
          </a:p>
          <a:p>
            <a:r>
              <a:rPr lang="cs-CZ" dirty="0"/>
              <a:t>Při výuce jazyků</a:t>
            </a:r>
          </a:p>
          <a:p>
            <a:r>
              <a:rPr lang="cs-CZ" dirty="0"/>
              <a:t>Schopnosti číst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616765" y="5698435"/>
            <a:ext cx="4094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Další informace www.sachydoskol.cz</a:t>
            </a:r>
          </a:p>
        </p:txBody>
      </p:sp>
    </p:spTree>
    <p:extLst>
      <p:ext uri="{BB962C8B-B14F-4D97-AF65-F5344CB8AC3E}">
        <p14:creationId xmlns:p14="http://schemas.microsoft.com/office/powerpoint/2010/main" val="336087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61871" y="294198"/>
            <a:ext cx="9692641" cy="567193"/>
          </a:xfrm>
        </p:spPr>
        <p:txBody>
          <a:bodyPr>
            <a:normAutofit fontScale="90000"/>
          </a:bodyPr>
          <a:lstStyle/>
          <a:p>
            <a:r>
              <a:rPr lang="cs-CZ" u="sng" dirty="0"/>
              <a:t>Studie o prospěšnosti šachů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52939" y="1046922"/>
            <a:ext cx="7315200" cy="564542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Venezuela- více jak 4000 žáků druhé třídy, po 4,5 měsíční systematické výuce šachů- významné zvýšení IQ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New </a:t>
            </a:r>
            <a:r>
              <a:rPr lang="cs-CZ" dirty="0" err="1"/>
              <a:t>Brunswick</a:t>
            </a:r>
            <a:r>
              <a:rPr lang="cs-CZ" dirty="0"/>
              <a:t> v Kanadě – prokázání přínosu při rozvoji dovednosti řešit problémy u malých dětí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err="1"/>
              <a:t>Ferguson</a:t>
            </a:r>
            <a:r>
              <a:rPr lang="cs-CZ" dirty="0"/>
              <a:t> (USA)- rozvoj kritického a kreativního myšlení, zlepšení školních známek, odbourání agresivity</a:t>
            </a:r>
          </a:p>
          <a:p>
            <a:pPr marL="0" indent="0">
              <a:buNone/>
            </a:pPr>
            <a:r>
              <a:rPr lang="cs-CZ" dirty="0"/>
              <a:t>Dr. </a:t>
            </a:r>
            <a:r>
              <a:rPr lang="cs-CZ" dirty="0" err="1"/>
              <a:t>Dauvergne</a:t>
            </a:r>
            <a:r>
              <a:rPr lang="cs-CZ" dirty="0"/>
              <a:t> z univerzity v Sydney: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Diplomová práce Ivety Vlasákové na téma „Šachy jako činnostní metoda učení“</a:t>
            </a:r>
          </a:p>
          <a:p>
            <a:pPr marL="0" indent="0">
              <a:buNone/>
            </a:pPr>
            <a:r>
              <a:rPr lang="cs-CZ" sz="1700" dirty="0">
                <a:hlinkClick r:id="rId2"/>
              </a:rPr>
              <a:t>http://</a:t>
            </a:r>
            <a:r>
              <a:rPr lang="cs-CZ" sz="1700" dirty="0" smtClean="0">
                <a:hlinkClick r:id="rId2"/>
              </a:rPr>
              <a:t>www.sachychodov.cz/wp-content/uploads/2015/04/diplomov%C3%A1_pr%C3%A1ce_Vlas%C3%A1kov%C3%A1.pdf</a:t>
            </a:r>
            <a:endParaRPr lang="cs-CZ" sz="17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069" y="3074504"/>
            <a:ext cx="2013217" cy="2499167"/>
          </a:xfrm>
        </p:spPr>
      </p:pic>
      <p:sp>
        <p:nvSpPr>
          <p:cNvPr id="4" name="Obdélník 3"/>
          <p:cNvSpPr/>
          <p:nvPr/>
        </p:nvSpPr>
        <p:spPr>
          <a:xfrm>
            <a:off x="1261871" y="3074504"/>
            <a:ext cx="7206268" cy="16830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Dr. </a:t>
            </a:r>
            <a:r>
              <a:rPr lang="cs-CZ" dirty="0" err="1">
                <a:solidFill>
                  <a:schemeClr val="tx1"/>
                </a:solidFill>
              </a:rPr>
              <a:t>Dauvergne</a:t>
            </a:r>
            <a:r>
              <a:rPr lang="cs-CZ" dirty="0">
                <a:solidFill>
                  <a:schemeClr val="tx1"/>
                </a:solidFill>
              </a:rPr>
              <a:t> z univerzity v Sydney:</a:t>
            </a:r>
          </a:p>
          <a:p>
            <a:pPr algn="ctr"/>
            <a:r>
              <a:rPr lang="cs-CZ" dirty="0">
                <a:solidFill>
                  <a:schemeClr val="tx1"/>
                </a:solidFill>
              </a:rPr>
              <a:t>„Šachy jsou jedním z nejvíce efektivních učebních nástrojů k přípravě dětí pro jejich úspěšné fungování ve světě zavaleným informacemi, v němž je rozhodování stále obtížnější.“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99442" y="1881810"/>
            <a:ext cx="2155069" cy="76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37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75008" y="294198"/>
            <a:ext cx="9679504" cy="710354"/>
          </a:xfrm>
        </p:spPr>
        <p:txBody>
          <a:bodyPr>
            <a:normAutofit fontScale="90000"/>
          </a:bodyPr>
          <a:lstStyle/>
          <a:p>
            <a:r>
              <a:rPr lang="cs-CZ" u="sng" dirty="0" smtClean="0"/>
              <a:t>Jak se zapojit – školní rok 2017/18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61871" y="1210614"/>
            <a:ext cx="5808630" cy="526745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Do projektu Šachy do škol se mohou zapojit: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Základní školy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Střední školy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DDM – Kroužek je v prostorách školy a školy jsou informované o účasti v projektu.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Mateřské školy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1"/>
                </a:solidFill>
              </a:rPr>
              <a:t>Poslat přihlášku do 30. 9., </a:t>
            </a:r>
            <a:r>
              <a:rPr lang="cs-CZ" b="1" dirty="0" smtClean="0">
                <a:solidFill>
                  <a:schemeClr val="accent1"/>
                </a:solidFill>
              </a:rPr>
              <a:t>možnost vstoupit bude i v pololetí- </a:t>
            </a:r>
            <a:r>
              <a:rPr lang="cs-CZ" dirty="0" smtClean="0">
                <a:solidFill>
                  <a:schemeClr val="accent1"/>
                </a:solidFill>
              </a:rPr>
              <a:t>přihláška do 31. 1. .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1"/>
                </a:solidFill>
              </a:rPr>
              <a:t> Škola vyplňuje přihlášku při vstoupení do projektu, v dalších letech zasílá informace o formě výuky, počtu dětí a objednávce metodických materiálů (formulář objednávka).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559899" y="1249251"/>
            <a:ext cx="2859110" cy="2730321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Formy výuky: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 smtClean="0">
                <a:solidFill>
                  <a:schemeClr val="tx1"/>
                </a:solidFill>
              </a:rPr>
              <a:t>Kroužek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 smtClean="0">
                <a:solidFill>
                  <a:schemeClr val="tx1"/>
                </a:solidFill>
              </a:rPr>
              <a:t>Nepovinný předmět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 smtClean="0">
                <a:solidFill>
                  <a:schemeClr val="tx1"/>
                </a:solidFill>
              </a:rPr>
              <a:t>Povinný předmět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dirty="0" smtClean="0">
                <a:solidFill>
                  <a:schemeClr val="tx1"/>
                </a:solidFill>
              </a:rPr>
              <a:t>Šachy jako součást jiného předmětu</a:t>
            </a:r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7177" y="4503289"/>
            <a:ext cx="811369" cy="152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bdélník 7"/>
          <p:cNvSpPr/>
          <p:nvPr/>
        </p:nvSpPr>
        <p:spPr>
          <a:xfrm>
            <a:off x="1287886" y="3979572"/>
            <a:ext cx="5640947" cy="20477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04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659959"/>
          </a:xfrm>
        </p:spPr>
        <p:txBody>
          <a:bodyPr>
            <a:normAutofit fontScale="90000"/>
          </a:bodyPr>
          <a:lstStyle/>
          <a:p>
            <a:r>
              <a:rPr lang="cs-CZ" u="sng" dirty="0"/>
              <a:t>Co musí školy splnit</a:t>
            </a:r>
            <a:r>
              <a:rPr lang="cs-CZ" u="sng" dirty="0" smtClean="0"/>
              <a:t>: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61871" y="1166191"/>
            <a:ext cx="6132842" cy="5115339"/>
          </a:xfrm>
          <a:solidFill>
            <a:schemeClr val="bg2">
              <a:lumMod val="50000"/>
              <a:alpha val="2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/>
        </p:spPr>
        <p:txBody>
          <a:bodyPr>
            <a:normAutofit fontScale="70000" lnSpcReduction="20000"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b="1" dirty="0"/>
              <a:t>Doporučený počet je 10 dětí- může být i méně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b="1" dirty="0"/>
              <a:t>Přihlásit se do projektu nejpozději do    30. 9. (31. 1.)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b="1" dirty="0"/>
              <a:t>U škol, které povedou výuku formou NP nebo PP: </a:t>
            </a:r>
          </a:p>
          <a:p>
            <a:pPr marL="0" indent="0">
              <a:buNone/>
            </a:pPr>
            <a:r>
              <a:rPr lang="cs-CZ" sz="2800" dirty="0"/>
              <a:t>- </a:t>
            </a:r>
            <a:r>
              <a:rPr lang="cs-CZ" sz="2800" i="1" dirty="0"/>
              <a:t>uzavřít smlouvu do 20. 10. 2017</a:t>
            </a:r>
          </a:p>
          <a:p>
            <a:pPr marL="0" indent="0">
              <a:buNone/>
            </a:pPr>
            <a:r>
              <a:rPr lang="cs-CZ" sz="2800" dirty="0"/>
              <a:t>- </a:t>
            </a:r>
            <a:r>
              <a:rPr lang="cs-CZ" sz="2800" i="1" dirty="0"/>
              <a:t>poskytnout ve škole prostor pro propagaci projektu </a:t>
            </a:r>
            <a:r>
              <a:rPr lang="cs-CZ" sz="2800" i="1" dirty="0" err="1"/>
              <a:t>Šdš</a:t>
            </a:r>
            <a:r>
              <a:rPr lang="cs-CZ" sz="2800" i="1" dirty="0"/>
              <a:t> (nástěnka, webové stránky), obsah zajistí vyučující trenér nebo manažer projektu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b="1" dirty="0"/>
              <a:t>Do 20. 6. odeslat republikovému manažerovi projektu zprávu o činnosti</a:t>
            </a:r>
          </a:p>
          <a:p>
            <a:pPr marL="0" indent="0">
              <a:buNone/>
            </a:pPr>
            <a:r>
              <a:rPr lang="cs-CZ" sz="2600" i="1" dirty="0"/>
              <a:t>Zpráva by měla obsahovat: stručný popis průběhu kroužku s připomínkami či náměty, co do  budoucna změnit</a:t>
            </a:r>
            <a:r>
              <a:rPr lang="cs-CZ" sz="2800" dirty="0" smtClean="0"/>
              <a:t>. </a:t>
            </a:r>
            <a:r>
              <a:rPr lang="cs-CZ" sz="2600" i="1" dirty="0" smtClean="0"/>
              <a:t>Počet kroužků šachu na škole, počet dětí popř. účast v turnajích (přebor škol).</a:t>
            </a:r>
            <a:endParaRPr lang="cs-CZ" sz="2600" i="1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042855" y="1223493"/>
            <a:ext cx="2685246" cy="3953814"/>
          </a:xfrm>
        </p:spPr>
      </p:pic>
      <p:sp>
        <p:nvSpPr>
          <p:cNvPr id="4" name="Zaoblený obdélník 3"/>
          <p:cNvSpPr/>
          <p:nvPr/>
        </p:nvSpPr>
        <p:spPr>
          <a:xfrm>
            <a:off x="7984901" y="5370489"/>
            <a:ext cx="2871989" cy="888643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022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752724"/>
          </a:xfrm>
        </p:spPr>
        <p:txBody>
          <a:bodyPr>
            <a:normAutofit/>
          </a:bodyPr>
          <a:lstStyle/>
          <a:p>
            <a:r>
              <a:rPr lang="cs-CZ" sz="4000" u="sng" dirty="0">
                <a:solidFill>
                  <a:srgbClr val="0070C0"/>
                </a:solidFill>
              </a:rPr>
              <a:t>Čím školy podpoříme: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61872" y="1179444"/>
            <a:ext cx="8332702" cy="5678556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400" dirty="0"/>
              <a:t>Výukový program </a:t>
            </a:r>
            <a:r>
              <a:rPr lang="cs-CZ" sz="2400" dirty="0" smtClean="0"/>
              <a:t>Learningchess.net </a:t>
            </a:r>
            <a:r>
              <a:rPr lang="cs-CZ" sz="2400" dirty="0"/>
              <a:t>– zdarma. </a:t>
            </a:r>
          </a:p>
          <a:p>
            <a:pPr marL="0" indent="0">
              <a:buNone/>
            </a:pPr>
            <a:r>
              <a:rPr lang="cs-CZ" sz="2300" dirty="0"/>
              <a:t>       </a:t>
            </a:r>
            <a:r>
              <a:rPr lang="cs-CZ" dirty="0"/>
              <a:t>Možnost připojení na interaktivní tabule, v </a:t>
            </a:r>
            <a:r>
              <a:rPr lang="cs-CZ" dirty="0" smtClean="0"/>
              <a:t>češtině, </a:t>
            </a:r>
          </a:p>
          <a:p>
            <a:pPr marL="0" indent="0">
              <a:buNone/>
            </a:pPr>
            <a:r>
              <a:rPr lang="cs-CZ" dirty="0" smtClean="0"/>
              <a:t>        metodický průvodce s příklady her a soutěží. </a:t>
            </a:r>
            <a:endParaRPr lang="cs-CZ" dirty="0"/>
          </a:p>
          <a:p>
            <a:pPr marL="0" indent="0">
              <a:buNone/>
            </a:pPr>
            <a:endParaRPr lang="cs-CZ" sz="23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400" dirty="0"/>
              <a:t>Metodické materiály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cs-CZ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cs-CZ" sz="3200" dirty="0"/>
          </a:p>
          <a:p>
            <a:pPr marL="0" indent="0">
              <a:buNone/>
            </a:pPr>
            <a:endParaRPr lang="cs-CZ" sz="2300" dirty="0"/>
          </a:p>
          <a:p>
            <a:pPr marL="0" indent="0">
              <a:buNone/>
            </a:pPr>
            <a:endParaRPr lang="cs-CZ" sz="23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cs-CZ" sz="3200" dirty="0"/>
          </a:p>
          <a:p>
            <a:pPr marL="0" indent="0">
              <a:buNone/>
            </a:pPr>
            <a:endParaRPr lang="cs-CZ" sz="2300" dirty="0"/>
          </a:p>
          <a:p>
            <a:pPr marL="0" indent="0">
              <a:buNone/>
            </a:pPr>
            <a:endParaRPr lang="cs-CZ" sz="2300" dirty="0"/>
          </a:p>
          <a:p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468138" y="1179444"/>
            <a:ext cx="2633450" cy="1351721"/>
          </a:xfr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4254" y="4172754"/>
            <a:ext cx="3168202" cy="2021983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8138" y="3657600"/>
            <a:ext cx="2199861" cy="294926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1356" y="3657600"/>
            <a:ext cx="2504662" cy="29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10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49251" y="180304"/>
            <a:ext cx="7547020" cy="476519"/>
          </a:xfrm>
        </p:spPr>
        <p:txBody>
          <a:bodyPr>
            <a:normAutofit/>
          </a:bodyPr>
          <a:lstStyle/>
          <a:p>
            <a:r>
              <a:rPr lang="cs-CZ" sz="2400" u="sng" dirty="0" smtClean="0">
                <a:solidFill>
                  <a:srgbClr val="0070C0"/>
                </a:solidFill>
              </a:rPr>
              <a:t>Metodické materiály:</a:t>
            </a:r>
            <a:endParaRPr lang="cs-CZ" sz="2400" u="sng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61873" y="708338"/>
            <a:ext cx="6671514" cy="61496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900" dirty="0"/>
          </a:p>
          <a:p>
            <a:pPr marL="0" indent="0">
              <a:buNone/>
            </a:pPr>
            <a:r>
              <a:rPr lang="cs-CZ" b="1" dirty="0"/>
              <a:t>Každý rok min. 10 ks cvičebnic zdarma dle vlastního výběru.</a:t>
            </a:r>
            <a:r>
              <a:rPr lang="cs-CZ" dirty="0"/>
              <a:t> Školy, které budou mít více </a:t>
            </a:r>
            <a:r>
              <a:rPr lang="cs-CZ" dirty="0" smtClean="0"/>
              <a:t>žáků mohou získat až </a:t>
            </a:r>
            <a:r>
              <a:rPr lang="cs-CZ" dirty="0"/>
              <a:t>20 ks cvičebnic zdarma. </a:t>
            </a:r>
            <a:r>
              <a:rPr lang="cs-CZ" b="1" dirty="0"/>
              <a:t>Pro nové školy navíc 1ks metodiky pro učitele a 1ks sbírky úloh.</a:t>
            </a:r>
            <a:endParaRPr lang="cs-CZ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400" dirty="0"/>
              <a:t>Pomoc garanta při rozjezdu výuky</a:t>
            </a:r>
          </a:p>
          <a:p>
            <a:pPr marL="0" indent="0">
              <a:buNone/>
            </a:pPr>
            <a:r>
              <a:rPr lang="cs-CZ" dirty="0" smtClean="0"/>
              <a:t>Zatím jen v některých krajích. </a:t>
            </a:r>
            <a:r>
              <a:rPr lang="cs-CZ" dirty="0"/>
              <a:t>Úkolem garanta bude pomáhat učitelům s rozběhnutím kroužku a metodikou</a:t>
            </a:r>
            <a:r>
              <a:rPr lang="cs-CZ" sz="2200" dirty="0"/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400" dirty="0"/>
              <a:t>Příspěvek 3000,- Kč pro NP a PP (pro 1.stupeň ZŠ)</a:t>
            </a:r>
          </a:p>
          <a:p>
            <a:pPr marL="0" indent="0">
              <a:buNone/>
            </a:pPr>
            <a:r>
              <a:rPr lang="cs-CZ" dirty="0"/>
              <a:t>Výjimka pro již zapojené školy, které příspěvek čerpaly a nebudou splňovat podmínku NP na 1.stupni.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400" dirty="0"/>
              <a:t>Vstupní školení a následné semináře </a:t>
            </a:r>
          </a:p>
          <a:p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104243" y="1081825"/>
            <a:ext cx="1325217" cy="1210614"/>
          </a:xfrm>
        </p:spPr>
      </p:pic>
    </p:spTree>
    <p:extLst>
      <p:ext uri="{BB962C8B-B14F-4D97-AF65-F5344CB8AC3E}">
        <p14:creationId xmlns:p14="http://schemas.microsoft.com/office/powerpoint/2010/main" val="166371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61872" y="384314"/>
            <a:ext cx="9418320" cy="1046922"/>
          </a:xfrm>
        </p:spPr>
        <p:txBody>
          <a:bodyPr>
            <a:normAutofit/>
          </a:bodyPr>
          <a:lstStyle/>
          <a:p>
            <a:r>
              <a:rPr lang="cs-CZ" sz="4400" u="sng" dirty="0"/>
              <a:t>Vzdělávání učitelů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1261872" y="1842052"/>
            <a:ext cx="9418320" cy="4650188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>
                <a:solidFill>
                  <a:schemeClr val="tx1"/>
                </a:solidFill>
              </a:rPr>
              <a:t>Naším cílem je zvýšení počtu učitelů, kteří budou vyučovat šachy. Není podmínkou, aby uměli hrát šachy. Důležitější jsou dvě věci:</a:t>
            </a:r>
          </a:p>
          <a:p>
            <a:pPr marL="457200" indent="-457200">
              <a:buAutoNum type="arabicPeriod"/>
            </a:pPr>
            <a:r>
              <a:rPr lang="cs-CZ" b="1" dirty="0">
                <a:solidFill>
                  <a:schemeClr val="tx1"/>
                </a:solidFill>
              </a:rPr>
              <a:t>Musí je to bavit</a:t>
            </a:r>
          </a:p>
          <a:p>
            <a:pPr marL="457200" indent="-457200">
              <a:buAutoNum type="arabicPeriod"/>
            </a:pPr>
            <a:r>
              <a:rPr lang="cs-CZ" b="1" dirty="0">
                <a:solidFill>
                  <a:schemeClr val="tx1"/>
                </a:solidFill>
              </a:rPr>
              <a:t>Najdou si na to potřebný čas</a:t>
            </a:r>
          </a:p>
          <a:p>
            <a:pPr marL="457200" indent="-457200">
              <a:buAutoNum type="arabicPeriod"/>
            </a:pPr>
            <a:endParaRPr lang="cs-CZ" dirty="0"/>
          </a:p>
          <a:p>
            <a:r>
              <a:rPr lang="cs-CZ" u="sng" dirty="0">
                <a:solidFill>
                  <a:schemeClr val="tx1"/>
                </a:solidFill>
              </a:rPr>
              <a:t>Učitelům, kteří se rozhodnou vyučovat šachy poskytneme: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</a:rPr>
              <a:t>Vstupní školení a následné semináře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</a:rPr>
              <a:t>Metodické materiály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</a:rPr>
              <a:t>Podporu garanta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</a:rPr>
              <a:t>Možnost zúčastnit se šachových soustředění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</a:rPr>
              <a:t>Sdílení zkušeností, vzorové lekce</a:t>
            </a:r>
          </a:p>
          <a:p>
            <a:pPr marL="342900" indent="-342900">
              <a:buFontTx/>
              <a:buChar char="-"/>
            </a:pPr>
            <a:endParaRPr lang="cs-CZ" dirty="0"/>
          </a:p>
          <a:p>
            <a:pPr marL="342900" indent="-342900">
              <a:buFontTx/>
              <a:buChar char="-"/>
            </a:pPr>
            <a:endParaRPr lang="cs-CZ" dirty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1878" y="3779384"/>
            <a:ext cx="2278314" cy="217084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05428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iew" id="{BA0EB5A6-F2D4-4F82-977B-64ADEE4A2A69}" vid="{7B713C7F-58B7-4AE9-B361-B13EB9EC4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TM03457515[[fn=Pohled]]</Template>
  <TotalTime>1611</TotalTime>
  <Words>757</Words>
  <Application>Microsoft Office PowerPoint</Application>
  <PresentationFormat>Vlastní</PresentationFormat>
  <Paragraphs>120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View</vt:lpstr>
      <vt:lpstr>Šachy do škol</vt:lpstr>
      <vt:lpstr>O projektu:</vt:lpstr>
      <vt:lpstr>Přínos šachové hry pro děti</vt:lpstr>
      <vt:lpstr>Studie o prospěšnosti šachů</vt:lpstr>
      <vt:lpstr>Jak se zapojit – školní rok 2017/18</vt:lpstr>
      <vt:lpstr>Co musí školy splnit:</vt:lpstr>
      <vt:lpstr>Čím školy podpoříme:</vt:lpstr>
      <vt:lpstr>Metodické materiály:</vt:lpstr>
      <vt:lpstr>Vzdělávání učitelů</vt:lpstr>
      <vt:lpstr>Výuka v mateřských školkách</vt:lpstr>
      <vt:lpstr>PŘEBORY  ŠKOL</vt:lpstr>
      <vt:lpstr>Kontakty: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Šachy do škol</dc:title>
  <dc:creator>mirave</dc:creator>
  <cp:lastModifiedBy>mirave</cp:lastModifiedBy>
  <cp:revision>73</cp:revision>
  <dcterms:created xsi:type="dcterms:W3CDTF">2016-09-07T14:10:49Z</dcterms:created>
  <dcterms:modified xsi:type="dcterms:W3CDTF">2017-08-07T18:46:59Z</dcterms:modified>
  <cp:contentStatus>Konečný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